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5" autoAdjust="0"/>
    <p:restoredTop sz="96341"/>
  </p:normalViewPr>
  <p:slideViewPr>
    <p:cSldViewPr snapToGrid="0">
      <p:cViewPr varScale="1">
        <p:scale>
          <a:sx n="124" d="100"/>
          <a:sy n="124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Python</a:t>
            </a:r>
            <a:r>
              <a:rPr lang="tr-TR" dirty="0"/>
              <a:t> Programlama Dili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Dr. Yunus Santur</a:t>
            </a:r>
          </a:p>
        </p:txBody>
      </p:sp>
    </p:spTree>
    <p:extLst>
      <p:ext uri="{BB962C8B-B14F-4D97-AF65-F5344CB8AC3E}">
        <p14:creationId xmlns:p14="http://schemas.microsoft.com/office/powerpoint/2010/main" val="422660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1C1C056-84FB-E44C-ABA6-427B39FB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Kısa </a:t>
            </a:r>
            <a:r>
              <a:rPr lang="tr-TR" dirty="0" err="1"/>
              <a:t>if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218AA1-EF22-184D-9044-03D2DDA27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Aşağıdaki örnekte şart doğru ise kısmı </a:t>
            </a:r>
            <a:r>
              <a:rPr lang="tr-TR" dirty="0" err="1"/>
              <a:t>iften</a:t>
            </a:r>
            <a:r>
              <a:rPr lang="tr-TR" dirty="0"/>
              <a:t> önce, şart yanlış ise kısmı </a:t>
            </a:r>
            <a:r>
              <a:rPr lang="tr-TR" dirty="0" err="1"/>
              <a:t>iften</a:t>
            </a:r>
            <a:r>
              <a:rPr lang="tr-TR" dirty="0"/>
              <a:t> sonra yazılmıştır ve</a:t>
            </a:r>
            <a:r>
              <a:rPr lang="tr-TR" sz="2800" b="1" dirty="0"/>
              <a:t> : </a:t>
            </a:r>
            <a:r>
              <a:rPr lang="tr-TR" dirty="0"/>
              <a:t>kullanılmamıştır.</a:t>
            </a:r>
          </a:p>
          <a:p>
            <a:pPr marL="0" indent="0">
              <a:buNone/>
            </a:pPr>
            <a:r>
              <a:rPr lang="tr-TR" dirty="0"/>
              <a:t>1 </a:t>
            </a:r>
            <a:r>
              <a:rPr lang="tr-TR" dirty="0" err="1"/>
              <a:t>if</a:t>
            </a:r>
            <a:r>
              <a:rPr lang="tr-TR" dirty="0"/>
              <a:t> True else 0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97B7958-161B-B94C-A660-E24AE90B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587" y="4503674"/>
            <a:ext cx="4927600" cy="10922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E3F7879-F944-9F4E-9117-6AFF8CA9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87" y="3289300"/>
            <a:ext cx="3553239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3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C550A3-CA7D-1B41-918D-140958B5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tipleri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0EF154-808E-1C4F-9D00-2E80C2323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Temel tipler (</a:t>
            </a:r>
            <a:r>
              <a:rPr lang="tr-TR" dirty="0" err="1"/>
              <a:t>integer</a:t>
            </a:r>
            <a:r>
              <a:rPr lang="tr-TR" dirty="0"/>
              <a:t>, </a:t>
            </a:r>
            <a:r>
              <a:rPr lang="tr-TR" dirty="0" err="1"/>
              <a:t>string</a:t>
            </a:r>
            <a:r>
              <a:rPr lang="tr-TR" dirty="0"/>
              <a:t>, </a:t>
            </a:r>
            <a:r>
              <a:rPr lang="tr-TR" dirty="0" err="1"/>
              <a:t>boolean,double</a:t>
            </a:r>
            <a:r>
              <a:rPr lang="tr-TR" dirty="0"/>
              <a:t>) 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Diğer veri tipleri</a:t>
            </a:r>
          </a:p>
          <a:p>
            <a:pPr lvl="1"/>
            <a:r>
              <a:rPr lang="tr-TR" dirty="0"/>
              <a:t>Liste (</a:t>
            </a:r>
            <a:r>
              <a:rPr lang="tr-TR" dirty="0" err="1"/>
              <a:t>List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Demet (</a:t>
            </a:r>
            <a:r>
              <a:rPr lang="tr-TR" dirty="0" err="1"/>
              <a:t>Tuple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Küme (Set)</a:t>
            </a:r>
          </a:p>
          <a:p>
            <a:pPr lvl="1"/>
            <a:r>
              <a:rPr lang="tr-TR" dirty="0"/>
              <a:t>Sözlük (Dictionary)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6172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8140871-30A0-BF40-BF88-B37833F7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Listeler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467F61-05CB-634B-8407-B21A669F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a=[1,2,"a",3,5]        # Dizilere benzerler ancak boyutları dinamiktir, ve karışık türden veriler içerebilirler.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x=</a:t>
            </a:r>
            <a:r>
              <a:rPr lang="tr-TR" dirty="0" err="1"/>
              <a:t>list</a:t>
            </a:r>
            <a:r>
              <a:rPr lang="tr-TR" dirty="0"/>
              <a:t>()                  # Boş liste oluşturur</a:t>
            </a:r>
          </a:p>
          <a:p>
            <a:pPr marL="0" indent="0">
              <a:buNone/>
            </a:pPr>
            <a:r>
              <a:rPr lang="tr-TR" dirty="0"/>
              <a:t>x=[]                       # Boş liste oluşturur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len</a:t>
            </a:r>
            <a:r>
              <a:rPr lang="tr-TR" dirty="0"/>
              <a:t>(a)                       # Eleman sayısı</a:t>
            </a:r>
          </a:p>
          <a:p>
            <a:pPr marL="0" indent="0">
              <a:buNone/>
            </a:pPr>
            <a:r>
              <a:rPr lang="tr-TR" dirty="0" err="1"/>
              <a:t>a.sort</a:t>
            </a:r>
            <a:r>
              <a:rPr lang="tr-TR" dirty="0"/>
              <a:t>()                     # listeyi sıralar</a:t>
            </a:r>
          </a:p>
          <a:p>
            <a:pPr marL="0" indent="0">
              <a:buNone/>
            </a:pPr>
            <a:r>
              <a:rPr lang="tr-TR" dirty="0" err="1"/>
              <a:t>a.reverse</a:t>
            </a:r>
            <a:r>
              <a:rPr lang="tr-TR" dirty="0"/>
              <a:t>()               # listeyi ters çevirir</a:t>
            </a:r>
          </a:p>
          <a:p>
            <a:pPr marL="0" indent="0">
              <a:buNone/>
            </a:pPr>
            <a:r>
              <a:rPr lang="tr-TR" dirty="0" err="1"/>
              <a:t>a.pop</a:t>
            </a:r>
            <a:r>
              <a:rPr lang="tr-TR" dirty="0"/>
              <a:t>()                     # son elemanı siler</a:t>
            </a:r>
          </a:p>
          <a:p>
            <a:pPr marL="0" indent="0">
              <a:buNone/>
            </a:pPr>
            <a:r>
              <a:rPr lang="tr-TR" dirty="0" err="1"/>
              <a:t>a.append</a:t>
            </a:r>
            <a:r>
              <a:rPr lang="tr-TR" dirty="0"/>
              <a:t>("a")         # sonuna yeni eleman ekler</a:t>
            </a:r>
          </a:p>
          <a:p>
            <a:pPr marL="0" indent="0">
              <a:buNone/>
            </a:pPr>
            <a:r>
              <a:rPr lang="tr-TR" dirty="0" err="1"/>
              <a:t>a.insert</a:t>
            </a:r>
            <a:r>
              <a:rPr lang="tr-TR" dirty="0"/>
              <a:t>(indis, "a")  # yeni elemanı belirtilen indise ekler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68968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0D8BDAD-BDBA-034E-A68C-9CA90A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Listeler devam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778B86-04E5-BB40-AF26-3EF2B858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a.count</a:t>
            </a:r>
            <a:r>
              <a:rPr lang="tr-TR" dirty="0"/>
              <a:t>(1)            # Bu eleman listede kaç tane var</a:t>
            </a:r>
          </a:p>
          <a:p>
            <a:pPr marL="0" indent="0">
              <a:buNone/>
            </a:pPr>
            <a:r>
              <a:rPr lang="tr-TR" dirty="0" err="1"/>
              <a:t>a.index</a:t>
            </a:r>
            <a:r>
              <a:rPr lang="tr-TR" dirty="0"/>
              <a:t>(1)             # Bu eleman kaçıncı indiste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print</a:t>
            </a:r>
            <a:r>
              <a:rPr lang="tr-TR" dirty="0"/>
              <a:t> a[1]              # 1.indiste ki elemanı yazdır</a:t>
            </a:r>
          </a:p>
          <a:p>
            <a:pPr marL="0" indent="0">
              <a:buNone/>
            </a:pPr>
            <a:r>
              <a:rPr lang="tr-TR" dirty="0"/>
              <a:t>a[1]=2                   # 1.indisteki elemanın değerini değiştir</a:t>
            </a:r>
          </a:p>
          <a:p>
            <a:pPr marL="0" indent="0">
              <a:buNone/>
            </a:pPr>
            <a:r>
              <a:rPr lang="tr-TR" dirty="0"/>
              <a:t>del a[2]                 # 2.indisteki elemanı listeden sil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0442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2447714-A3B9-9048-B38F-0AB7343C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Listeler yardım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EE8004-8F27-2643-BF3A-3F3F547B4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Yardım ?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&gt;&gt;&gt; </a:t>
            </a:r>
            <a:r>
              <a:rPr lang="tr-TR" dirty="0" err="1"/>
              <a:t>dir</a:t>
            </a:r>
            <a:r>
              <a:rPr lang="tr-TR" dirty="0"/>
              <a:t>(a)               # a ile başka ne yapabilirim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Kabukta belirli bir fonksiyonla ilgili yardım alma</a:t>
            </a:r>
          </a:p>
          <a:p>
            <a:pPr marL="0" indent="0">
              <a:buNone/>
            </a:pPr>
            <a:r>
              <a:rPr lang="tr-TR" dirty="0"/>
              <a:t>&gt;&gt;&gt; </a:t>
            </a:r>
            <a:r>
              <a:rPr lang="tr-TR" dirty="0" err="1"/>
              <a:t>help</a:t>
            </a:r>
            <a:r>
              <a:rPr lang="tr-TR" dirty="0"/>
              <a:t>(</a:t>
            </a:r>
            <a:r>
              <a:rPr lang="tr-TR" dirty="0" err="1"/>
              <a:t>a.append</a:t>
            </a:r>
            <a:r>
              <a:rPr lang="tr-TR" dirty="0"/>
              <a:t>)       # </a:t>
            </a:r>
            <a:r>
              <a:rPr lang="tr-TR" dirty="0" err="1"/>
              <a:t>a.append</a:t>
            </a:r>
            <a:r>
              <a:rPr lang="tr-TR" dirty="0"/>
              <a:t> nasıl çalışır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2705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F641C7-B731-8E49-A8BD-0A15E405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Listeler 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BBB28A-E4DF-C342-8B6A-4ED03B5F8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Listelerler örnek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1766462-5EB2-214A-AC41-DC029CC8B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60" y="860920"/>
            <a:ext cx="19558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4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C0CE8DD-BAC0-564D-9BE3-E367818D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Döngüler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A75C87-50D3-BB40-BF18-A2268C02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for</a:t>
            </a:r>
            <a:endParaRPr lang="tr-TR" dirty="0"/>
          </a:p>
          <a:p>
            <a:r>
              <a:rPr lang="tr-TR" dirty="0" err="1"/>
              <a:t>while</a:t>
            </a:r>
            <a:endParaRPr lang="tr-TR" dirty="0"/>
          </a:p>
          <a:p>
            <a:endParaRPr lang="tr-TR" dirty="0"/>
          </a:p>
          <a:p>
            <a:pPr algn="just"/>
            <a:r>
              <a:rPr lang="tr-TR" dirty="0" err="1"/>
              <a:t>Python</a:t>
            </a:r>
            <a:r>
              <a:rPr lang="tr-TR" dirty="0"/>
              <a:t> dilinde döngüler daha esnektir ve listeler ile ileride göreceğimiz sözlük, demet, küme gibi veri yapıları </a:t>
            </a:r>
            <a:r>
              <a:rPr lang="tr-TR" dirty="0" err="1"/>
              <a:t>itere</a:t>
            </a:r>
            <a:r>
              <a:rPr lang="tr-TR" dirty="0"/>
              <a:t> edilebilir yada diğer bir ifade ile </a:t>
            </a:r>
            <a:r>
              <a:rPr lang="tr-TR" dirty="0" err="1"/>
              <a:t>mutable</a:t>
            </a:r>
            <a:r>
              <a:rPr lang="tr-TR" dirty="0"/>
              <a:t> nesnelerdir.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Yapısı gereği, </a:t>
            </a:r>
            <a:r>
              <a:rPr lang="tr-TR" dirty="0" err="1"/>
              <a:t>for</a:t>
            </a:r>
            <a:r>
              <a:rPr lang="tr-TR" dirty="0"/>
              <a:t> döngüleri daha sık tercih edilir.</a:t>
            </a:r>
          </a:p>
        </p:txBody>
      </p:sp>
    </p:spTree>
    <p:extLst>
      <p:ext uri="{BB962C8B-B14F-4D97-AF65-F5344CB8AC3E}">
        <p14:creationId xmlns:p14="http://schemas.microsoft.com/office/powerpoint/2010/main" val="3111762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5577334-D8F0-F846-9CBA-B9BF861F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döngüsü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FD4955-138F-0E40-BCA6-49CE1CC9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b="1" i="1" dirty="0" err="1"/>
              <a:t>döngü_değişkeni</a:t>
            </a:r>
            <a:r>
              <a:rPr lang="tr-TR" b="1" i="1" dirty="0"/>
              <a:t> </a:t>
            </a:r>
            <a:r>
              <a:rPr lang="tr-TR" dirty="0"/>
              <a:t>in </a:t>
            </a:r>
            <a:r>
              <a:rPr lang="tr-TR" b="1" i="1" dirty="0"/>
              <a:t>obje</a:t>
            </a:r>
            <a:r>
              <a:rPr lang="tr-TR" dirty="0"/>
              <a:t>:</a:t>
            </a:r>
          </a:p>
          <a:p>
            <a:pPr marL="502920" lvl="1" indent="0">
              <a:buNone/>
            </a:pPr>
            <a:r>
              <a:rPr lang="tr-TR" dirty="0"/>
              <a:t>Döngüye ait blok komutları</a:t>
            </a:r>
          </a:p>
          <a:p>
            <a:pPr marL="502920" lvl="1" indent="0">
              <a:buNone/>
            </a:pPr>
            <a:endParaRPr lang="tr-TR" dirty="0"/>
          </a:p>
          <a:p>
            <a:pPr marL="0" indent="0" algn="just">
              <a:buNone/>
            </a:pPr>
            <a:r>
              <a:rPr lang="tr-TR" dirty="0"/>
              <a:t>Aşağıdaki örnekte i döngü değişkeni (sırası ile x listesindeki elemanların yerine geçmiştir) x ise liste olduğu için </a:t>
            </a:r>
            <a:r>
              <a:rPr lang="tr-TR" dirty="0" err="1"/>
              <a:t>mutable</a:t>
            </a:r>
            <a:r>
              <a:rPr lang="tr-TR" dirty="0"/>
              <a:t> bir nesnedir. Bir sonraki örnekte x elemanlarını toplayalım.</a:t>
            </a:r>
          </a:p>
          <a:p>
            <a:pPr marL="502920" lvl="1" indent="0">
              <a:buNone/>
            </a:pP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9C6627-7564-A842-AB44-D5F26084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4361180"/>
            <a:ext cx="6186592" cy="11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9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98AE013-A4BA-0049-8933-05CD113A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döngüsü 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8A50D2-BF47-2F4F-BDB1-47FE542F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İlk örnekte döngü kurarak liste içindeki elemanların toplamı bulunmuştur.</a:t>
            </a:r>
          </a:p>
          <a:p>
            <a:r>
              <a:rPr lang="tr-TR" dirty="0"/>
              <a:t>İkinci örnekte gösterilen </a:t>
            </a:r>
            <a:r>
              <a:rPr lang="tr-TR" dirty="0" err="1"/>
              <a:t>sum</a:t>
            </a:r>
            <a:r>
              <a:rPr lang="tr-TR" dirty="0"/>
              <a:t>() gömülü fonksiyonu bu işi pratik yapar.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DCC24B4-B994-0F4F-A89A-446E2A7E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548889"/>
            <a:ext cx="2551852" cy="29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8931052-0579-AB4C-BF59-FB525438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Range</a:t>
            </a:r>
            <a:r>
              <a:rPr lang="tr-TR" dirty="0"/>
              <a:t> komutu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B0B2F3-5C9B-3B47-A189-3BB7FD80E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Gerek döngülerde, gerek bir sayı aralığı oluşturmak için kullanılır. 1-3 parametre alır, 2 ve 3. parametreler seçimliktir.</a:t>
            </a:r>
          </a:p>
          <a:p>
            <a:pPr algn="just"/>
            <a:r>
              <a:rPr lang="tr-TR" dirty="0"/>
              <a:t>Tek parametre ile kullanıldığında</a:t>
            </a:r>
          </a:p>
          <a:p>
            <a:pPr lvl="1" algn="just"/>
            <a:r>
              <a:rPr lang="tr-TR" dirty="0" err="1"/>
              <a:t>range</a:t>
            </a:r>
            <a:r>
              <a:rPr lang="tr-TR" dirty="0"/>
              <a:t>(5) =&gt; 0, 1, 2, 3, 4                #Başlangıç değeri varsayılan 0 oldu.</a:t>
            </a:r>
          </a:p>
          <a:p>
            <a:pPr lvl="1" algn="just"/>
            <a:r>
              <a:rPr lang="tr-TR" dirty="0" err="1"/>
              <a:t>range</a:t>
            </a:r>
            <a:r>
              <a:rPr lang="tr-TR" dirty="0"/>
              <a:t>(2,5) =&gt;2,3,4	                 #Başlangıç değeri 2 oldu</a:t>
            </a:r>
          </a:p>
          <a:p>
            <a:pPr lvl="1" algn="just"/>
            <a:r>
              <a:rPr lang="tr-TR" dirty="0" err="1"/>
              <a:t>range</a:t>
            </a:r>
            <a:r>
              <a:rPr lang="tr-TR" dirty="0"/>
              <a:t>(1,10,2) =&gt; 1, 3, 5, 7, 9       #Başlangıç:1, </a:t>
            </a:r>
            <a:r>
              <a:rPr lang="tr-TR" b="1" dirty="0"/>
              <a:t>adım:</a:t>
            </a:r>
            <a:r>
              <a:rPr lang="tr-TR" dirty="0"/>
              <a:t>2</a:t>
            </a:r>
          </a:p>
          <a:p>
            <a:pPr lvl="1" algn="just"/>
            <a:endParaRPr lang="tr-TR" dirty="0"/>
          </a:p>
          <a:p>
            <a:pPr lvl="1" algn="just"/>
            <a:r>
              <a:rPr lang="tr-TR" dirty="0"/>
              <a:t>Dikkat edelim son sayılar aralığa dahil edilmez. Aralıklar varsayılan olarak küçükten büyüğe kurgulanır. Ancak aşağıdaki de doğrudur.</a:t>
            </a:r>
          </a:p>
          <a:p>
            <a:pPr lvl="1" algn="just"/>
            <a:r>
              <a:rPr lang="tr-TR" dirty="0" err="1"/>
              <a:t>range</a:t>
            </a:r>
            <a:r>
              <a:rPr lang="tr-TR" dirty="0"/>
              <a:t>(10,5,-1) =&gt; 10, 9, 8, 7, 6 </a:t>
            </a:r>
          </a:p>
        </p:txBody>
      </p:sp>
    </p:spTree>
    <p:extLst>
      <p:ext uri="{BB962C8B-B14F-4D97-AF65-F5344CB8AC3E}">
        <p14:creationId xmlns:p14="http://schemas.microsoft.com/office/powerpoint/2010/main" val="225741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E17DA8E-3E2D-B140-9041-75321723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Aritmetik İşleçler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FCA9A3-808B-A447-8D36-90E330CAE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+  	Toplama</a:t>
            </a:r>
          </a:p>
          <a:p>
            <a:pPr marL="0" indent="0">
              <a:buNone/>
            </a:pPr>
            <a:r>
              <a:rPr lang="tr-TR" dirty="0"/>
              <a:t>-   	Çıkarma</a:t>
            </a:r>
          </a:p>
          <a:p>
            <a:pPr marL="0" indent="0">
              <a:buNone/>
            </a:pPr>
            <a:r>
              <a:rPr lang="tr-TR" dirty="0"/>
              <a:t>*   	Çarpma</a:t>
            </a:r>
          </a:p>
          <a:p>
            <a:pPr marL="0" indent="0">
              <a:buNone/>
            </a:pPr>
            <a:r>
              <a:rPr lang="tr-TR" dirty="0"/>
              <a:t>**	Üst alma</a:t>
            </a:r>
          </a:p>
          <a:p>
            <a:pPr marL="0" indent="0">
              <a:buNone/>
            </a:pPr>
            <a:r>
              <a:rPr lang="tr-TR" dirty="0"/>
              <a:t>/	Bölme</a:t>
            </a:r>
          </a:p>
          <a:p>
            <a:pPr marL="0" indent="0">
              <a:buNone/>
            </a:pPr>
            <a:r>
              <a:rPr lang="tr-TR" dirty="0"/>
              <a:t>//               Tam sayı bölme</a:t>
            </a:r>
          </a:p>
          <a:p>
            <a:pPr marL="0" indent="0">
              <a:buNone/>
            </a:pPr>
            <a:r>
              <a:rPr lang="tr-TR" dirty="0"/>
              <a:t>%	Bölmeden kalan  	</a:t>
            </a:r>
          </a:p>
          <a:p>
            <a:pPr marL="0" indent="0">
              <a:buNone/>
            </a:pPr>
            <a:r>
              <a:rPr lang="tr-TR" dirty="0"/>
              <a:t>+=             Topla ve eşitle</a:t>
            </a:r>
          </a:p>
          <a:p>
            <a:pPr marL="0" indent="0">
              <a:buNone/>
            </a:pPr>
            <a:r>
              <a:rPr lang="tr-TR" dirty="0"/>
              <a:t>-=              Çıkar ve eşitle</a:t>
            </a:r>
          </a:p>
          <a:p>
            <a:pPr marL="0" indent="0">
              <a:buNone/>
            </a:pPr>
            <a:r>
              <a:rPr lang="tr-TR" dirty="0"/>
              <a:t>*=              Çarp ve eşitle </a:t>
            </a:r>
          </a:p>
          <a:p>
            <a:pPr marL="0" indent="0">
              <a:buNone/>
            </a:pPr>
            <a:r>
              <a:rPr lang="tr-TR" dirty="0"/>
              <a:t>/=                Böl ve eşitle</a:t>
            </a:r>
          </a:p>
        </p:txBody>
      </p:sp>
    </p:spTree>
    <p:extLst>
      <p:ext uri="{BB962C8B-B14F-4D97-AF65-F5344CB8AC3E}">
        <p14:creationId xmlns:p14="http://schemas.microsoft.com/office/powerpoint/2010/main" val="1258599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D3BD8AE-6DAB-044D-A80B-19061F30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Range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0BA582-BB25-954C-BFF9-9550C0F13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range</a:t>
            </a:r>
            <a:r>
              <a:rPr lang="tr-TR" dirty="0"/>
              <a:t> öncesinde bir liste değişkenine atanabileceği gibi doğrudan döngü nesnesi olarak kullanılabilir. İkinci kullanım türü Java benzeri döngü yapılarına daha çok benzemektedir.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5950043-4F64-E246-9AEB-80985581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0" y="3625850"/>
            <a:ext cx="2302440" cy="10985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A03100C-956D-8745-A2C3-3BEFEB36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468" y="3625850"/>
            <a:ext cx="3048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4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D757390-21B0-0244-A0C2-E85E1452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break ve </a:t>
            </a:r>
            <a:r>
              <a:rPr lang="tr-TR" dirty="0" err="1"/>
              <a:t>contine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D0620D-F641-B646-81D6-7E26B60B5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Döngülerle birlikte</a:t>
            </a:r>
          </a:p>
          <a:p>
            <a:pPr lvl="1"/>
            <a:r>
              <a:rPr lang="tr-TR" dirty="0"/>
              <a:t>Break: Döngüyü bitirir. İç içe döngüler var ise içteki döngüyü bitirir.</a:t>
            </a:r>
          </a:p>
          <a:p>
            <a:pPr lvl="1"/>
            <a:r>
              <a:rPr lang="tr-TR" dirty="0" err="1"/>
              <a:t>Continue</a:t>
            </a:r>
            <a:r>
              <a:rPr lang="tr-TR" dirty="0"/>
              <a:t>: Pas geç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8BDB45B-6B05-9A40-BC77-1C89A737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059042"/>
            <a:ext cx="3082536" cy="26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2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D757390-21B0-0244-A0C2-E85E1452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break ve </a:t>
            </a:r>
            <a:r>
              <a:rPr lang="tr-TR" dirty="0" err="1"/>
              <a:t>contine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D0620D-F641-B646-81D6-7E26B60B5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Çift sayılar pas geçilir ve 5’e geldiğinde döngü sonlandırılır.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864EABF-C236-CF46-BCCB-7A529D63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492513"/>
            <a:ext cx="6751846" cy="18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46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6C0BD54-7793-A047-BE16-D80CE651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döngüsü örnek:1 – asal sayı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643F35-0385-6A4B-BD22-74A9F713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pPr algn="just"/>
            <a:r>
              <a:rPr lang="tr-TR" dirty="0"/>
              <a:t>Asal sayı örneği</a:t>
            </a:r>
          </a:p>
          <a:p>
            <a:pPr lvl="1" algn="just"/>
            <a:r>
              <a:rPr lang="tr-TR" dirty="0"/>
              <a:t>1 ve kendisinden başka böleni olmayacak.</a:t>
            </a:r>
          </a:p>
          <a:p>
            <a:pPr lvl="1" algn="just"/>
            <a:r>
              <a:rPr lang="tr-TR" dirty="0"/>
              <a:t>asal bizim </a:t>
            </a:r>
            <a:r>
              <a:rPr lang="tr-TR" dirty="0" err="1"/>
              <a:t>konrtrol</a:t>
            </a:r>
            <a:r>
              <a:rPr lang="tr-TR" dirty="0"/>
              <a:t> (bayrak) değişkenimiz. Döngü içinde </a:t>
            </a:r>
            <a:r>
              <a:rPr lang="tr-TR" dirty="0" err="1"/>
              <a:t>herhangibir</a:t>
            </a:r>
            <a:r>
              <a:rPr lang="tr-TR" dirty="0"/>
              <a:t> sayıya bölünürse değerini </a:t>
            </a:r>
            <a:r>
              <a:rPr lang="tr-TR" dirty="0" err="1"/>
              <a:t>False</a:t>
            </a:r>
            <a:r>
              <a:rPr lang="tr-TR" dirty="0"/>
              <a:t> yapıp döngüden çıkıyoruz.</a:t>
            </a:r>
          </a:p>
          <a:p>
            <a:pPr lvl="1" algn="just"/>
            <a:r>
              <a:rPr lang="tr-TR" dirty="0"/>
              <a:t>Döngü sonunda değişkenin değerini tekrar kontrol ediyoruz. 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8FF6318-0883-2441-8B54-8D015BC2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900305"/>
            <a:ext cx="6045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8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6C0BD54-7793-A047-BE16-D80CE651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- else örnek:2 – asal sayı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643F35-0385-6A4B-BD22-74A9F713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pPr algn="just"/>
            <a:r>
              <a:rPr lang="tr-TR" dirty="0"/>
              <a:t>Asal sayı örneği: </a:t>
            </a:r>
            <a:r>
              <a:rPr lang="tr-TR" dirty="0" err="1"/>
              <a:t>Pythonic</a:t>
            </a:r>
            <a:r>
              <a:rPr lang="tr-TR" dirty="0"/>
              <a:t> versiyon</a:t>
            </a:r>
          </a:p>
          <a:p>
            <a:pPr lvl="1" algn="just"/>
            <a:r>
              <a:rPr lang="tr-TR" b="1" i="1" dirty="0"/>
              <a:t>Döngülerle birlikte else kullanabiliyoruz</a:t>
            </a:r>
          </a:p>
          <a:p>
            <a:pPr lvl="1" algn="just"/>
            <a:r>
              <a:rPr lang="tr-TR" dirty="0"/>
              <a:t>Daha az kod, bayrak değişkenine gerek yok</a:t>
            </a:r>
          </a:p>
          <a:p>
            <a:pPr lvl="1" algn="just"/>
            <a:r>
              <a:rPr lang="tr-TR" dirty="0"/>
              <a:t>Else kısmı döngü sonunda çalışır. Daha öncesinde break çalışır ise else kısmı çalışmamış olur.</a:t>
            </a:r>
          </a:p>
          <a:p>
            <a:pPr marL="502920" lvl="1" indent="0" algn="just">
              <a:buNone/>
            </a:pPr>
            <a:endParaRPr lang="tr-TR" b="1" i="1" dirty="0"/>
          </a:p>
          <a:p>
            <a:pPr lvl="1"/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2850800-6F10-B242-B802-055D2361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976850"/>
            <a:ext cx="4201306" cy="29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00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A464574-9BEE-374E-BF5D-2574EAFD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else döngüsü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6DD5E9-50C3-1E49-AB64-D7465C8F2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Aşağıdaki iki örnek arasında fark yok. Else kullanımı burada ekstra bir niteliğe sahip değil.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9C779A8-81E0-884B-98D0-B3927DFAE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102126"/>
            <a:ext cx="2438400" cy="16002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F217D61-D985-DD4F-9ED7-E77ADDCA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280" y="2102126"/>
            <a:ext cx="211718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62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0D3932-5DB8-8A44-AF42-F1DD71BB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While</a:t>
            </a:r>
            <a:r>
              <a:rPr lang="tr-TR" dirty="0"/>
              <a:t> döngüsü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2FCA8E-C3F4-934F-A56B-4EB18D948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döngüleri daha esnektir. </a:t>
            </a:r>
            <a:r>
              <a:rPr lang="tr-TR" dirty="0" err="1"/>
              <a:t>While</a:t>
            </a:r>
            <a:r>
              <a:rPr lang="tr-TR" dirty="0"/>
              <a:t> döngülerinde, döngü değişkeni ve döngü içinde bu değişkenin güncellenmesine ihtiyaç vardır.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94948A6-26DB-F241-B615-0549343B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376047"/>
            <a:ext cx="2919158" cy="33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9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62CFED-282A-5946-B39D-0A92BD2B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While</a:t>
            </a:r>
            <a:r>
              <a:rPr lang="tr-TR" dirty="0"/>
              <a:t>-else döngüsü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376F6A-DDAB-DF4D-8846-03F57AC0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Asal örneğini </a:t>
            </a:r>
            <a:r>
              <a:rPr lang="tr-TR" dirty="0" err="1"/>
              <a:t>while</a:t>
            </a:r>
            <a:r>
              <a:rPr lang="tr-TR" dirty="0"/>
              <a:t>-else döngüsü ile tekrarlayalım. Unutmayalım else döngü sonunda çalışacak, döngü daha erken biterse (yani </a:t>
            </a:r>
            <a:r>
              <a:rPr lang="tr-TR" dirty="0" err="1"/>
              <a:t>sayi</a:t>
            </a:r>
            <a:r>
              <a:rPr lang="tr-TR" dirty="0"/>
              <a:t> asal değilse) else kısmı çalışmamış olacak.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8BAA45F-ACEF-B34B-83A3-7224297A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346818"/>
            <a:ext cx="3893193" cy="30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92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8232ADA-D5A9-3341-8457-BE93A850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Metotlar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3A3A21-5FF2-A24C-B9FA-A61E6CD7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def anahtar sözcüğü ile başlar, </a:t>
            </a:r>
            <a:r>
              <a:rPr lang="tr-TR" dirty="0" err="1"/>
              <a:t>return</a:t>
            </a:r>
            <a:r>
              <a:rPr lang="tr-TR" dirty="0"/>
              <a:t> ile sonucu geri </a:t>
            </a:r>
            <a:r>
              <a:rPr lang="tr-TR" dirty="0" err="1"/>
              <a:t>dönderirler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93F1EE1-A5EF-304E-90D6-62ABD8D3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2246243"/>
            <a:ext cx="3735181" cy="24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55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8232ADA-D5A9-3341-8457-BE93A850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Metotlar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3A3A21-5FF2-A24C-B9FA-A61E6CD7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r>
              <a:rPr lang="tr-TR" dirty="0"/>
              <a:t>def anahtar sözcüğü ile başlar, </a:t>
            </a:r>
            <a:r>
              <a:rPr lang="tr-TR" dirty="0" err="1"/>
              <a:t>return</a:t>
            </a:r>
            <a:r>
              <a:rPr lang="tr-TR" dirty="0"/>
              <a:t> ile sonucu geri </a:t>
            </a:r>
            <a:r>
              <a:rPr lang="tr-TR" dirty="0" err="1"/>
              <a:t>dönderirler</a:t>
            </a:r>
            <a:r>
              <a:rPr lang="tr-TR" dirty="0"/>
              <a:t>.</a:t>
            </a:r>
          </a:p>
          <a:p>
            <a:r>
              <a:rPr lang="tr-TR" dirty="0"/>
              <a:t>Parametrelerin </a:t>
            </a:r>
            <a:r>
              <a:rPr lang="tr-TR" dirty="0" err="1"/>
              <a:t>default</a:t>
            </a:r>
            <a:r>
              <a:rPr lang="tr-TR" dirty="0"/>
              <a:t> değerleri parametre listesinde verilebilir.</a:t>
            </a:r>
          </a:p>
          <a:p>
            <a:r>
              <a:rPr lang="tr-TR" dirty="0"/>
              <a:t>N parametre varsa 0-n arasında kullanılabilir. </a:t>
            </a:r>
          </a:p>
          <a:p>
            <a:r>
              <a:rPr lang="tr-TR" dirty="0"/>
              <a:t>Parametreler soldan sağa sıralı olarak geçer.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A5EC56A-BAE8-9E4D-9D9A-E69C4532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228420"/>
            <a:ext cx="2858920" cy="191190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05B63F9-5F36-1942-A84F-A9EF8C78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280" y="3228419"/>
            <a:ext cx="3111188" cy="19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17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DDD4337-E424-7642-B14B-EC4AF220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Aritmetik işleçler örnek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1066C4B-1130-F048-BA5E-6FDDF9227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747791"/>
            <a:ext cx="7315200" cy="13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15A6ED2-3D7C-0140-BC52-CCC05CB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Sınıflar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0020B3-D5EE-8D45-A919-D5CA65A5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class</a:t>
            </a:r>
            <a:r>
              <a:rPr lang="tr-TR" dirty="0"/>
              <a:t> anahtar sözcüğü ile oluşturulur, büyük harf zorunludur.</a:t>
            </a:r>
          </a:p>
          <a:p>
            <a:r>
              <a:rPr lang="tr-TR" dirty="0"/>
              <a:t>__</a:t>
            </a:r>
            <a:r>
              <a:rPr lang="tr-TR" dirty="0" err="1"/>
              <a:t>init</a:t>
            </a:r>
            <a:r>
              <a:rPr lang="tr-TR" dirty="0"/>
              <a:t>__ </a:t>
            </a:r>
            <a:r>
              <a:rPr lang="tr-TR" dirty="0" err="1"/>
              <a:t>metotu</a:t>
            </a:r>
            <a:r>
              <a:rPr lang="tr-TR" dirty="0"/>
              <a:t> yapılandırıcı metottur.</a:t>
            </a:r>
          </a:p>
          <a:p>
            <a:pPr algn="just"/>
            <a:r>
              <a:rPr lang="tr-TR" dirty="0"/>
              <a:t>Self anahtar sözcüğü kullanımı zorunludur. Java dilindeki </a:t>
            </a:r>
            <a:r>
              <a:rPr lang="tr-TR" dirty="0" err="1"/>
              <a:t>this</a:t>
            </a:r>
            <a:r>
              <a:rPr lang="tr-TR" dirty="0"/>
              <a:t> kullanımına benzer, sınıfa atıf yapar.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DFDF3D4-B1E7-CF4D-A3C0-7EE18A1B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32" y="2810565"/>
            <a:ext cx="2560899" cy="31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8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0A024D0-73B7-7E48-83F2-7649BD75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Karşılaştırma İşleçleri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D82116-DD54-F04F-98F9-8AD37836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tr-TR" dirty="0"/>
              <a:t>== 	 Eşit ise</a:t>
            </a:r>
          </a:p>
          <a:p>
            <a:pPr fontAlgn="ctr"/>
            <a:r>
              <a:rPr lang="tr-TR" dirty="0"/>
              <a:t>!=   	 Eşit değil ise </a:t>
            </a:r>
          </a:p>
          <a:p>
            <a:pPr fontAlgn="ctr"/>
            <a:r>
              <a:rPr lang="tr-TR" dirty="0"/>
              <a:t>&gt;     	 Büyük ise</a:t>
            </a:r>
          </a:p>
          <a:p>
            <a:pPr fontAlgn="ctr"/>
            <a:r>
              <a:rPr lang="tr-TR" dirty="0"/>
              <a:t>&lt; 	 Küçük ise	</a:t>
            </a:r>
          </a:p>
          <a:p>
            <a:pPr fontAlgn="ctr"/>
            <a:r>
              <a:rPr lang="tr-TR" dirty="0"/>
              <a:t>&gt;= 	 Büyük veya eşit ise</a:t>
            </a:r>
          </a:p>
          <a:p>
            <a:pPr fontAlgn="ctr"/>
            <a:r>
              <a:rPr lang="tr-TR" dirty="0"/>
              <a:t>&lt;= 	 Küçük veya eşit ise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8814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BB2B5AF-2DB3-E143-BF38-99A7E078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Bool</a:t>
            </a:r>
            <a:r>
              <a:rPr lang="tr-TR" dirty="0"/>
              <a:t> işleçler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3F1894-1616-744B-8012-A5B7C0BF4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and</a:t>
            </a:r>
            <a:r>
              <a:rPr lang="tr-TR" dirty="0"/>
              <a:t> 	</a:t>
            </a:r>
          </a:p>
          <a:p>
            <a:r>
              <a:rPr lang="tr-TR" dirty="0" err="1"/>
              <a:t>or</a:t>
            </a:r>
            <a:r>
              <a:rPr lang="tr-TR" dirty="0"/>
              <a:t> 	</a:t>
            </a:r>
          </a:p>
          <a:p>
            <a:r>
              <a:rPr lang="tr-TR" dirty="0"/>
              <a:t>not</a:t>
            </a:r>
          </a:p>
          <a:p>
            <a:r>
              <a:rPr lang="tr-TR" dirty="0"/>
              <a:t>in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1433A6-9A2B-7943-B87F-DEA8F7649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2915780"/>
            <a:ext cx="3620341" cy="233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F340A16-B57E-034F-975D-9B8379EF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Şart ifadeleri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50FD23-CBDC-834E-AC5E-704822C0A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i="1" dirty="0" err="1"/>
              <a:t>boolean_ifade</a:t>
            </a:r>
            <a:r>
              <a:rPr lang="tr-TR" dirty="0"/>
              <a:t>: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if</a:t>
            </a:r>
            <a:r>
              <a:rPr lang="tr-TR" dirty="0"/>
              <a:t> şartına ait kodlar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boolean_ifade</a:t>
            </a:r>
            <a:r>
              <a:rPr lang="tr-TR" dirty="0"/>
              <a:t>:</a:t>
            </a:r>
          </a:p>
          <a:p>
            <a:pPr marL="0" indent="0">
              <a:buNone/>
            </a:pPr>
            <a:r>
              <a:rPr lang="tr-TR" dirty="0"/>
              <a:t>	şart ifadesi doğru ise</a:t>
            </a:r>
          </a:p>
          <a:p>
            <a:pPr marL="0" indent="0">
              <a:buNone/>
            </a:pPr>
            <a:r>
              <a:rPr lang="tr-TR" dirty="0"/>
              <a:t>else:</a:t>
            </a:r>
          </a:p>
          <a:p>
            <a:pPr marL="0" indent="0">
              <a:buNone/>
            </a:pPr>
            <a:r>
              <a:rPr lang="tr-TR" dirty="0"/>
              <a:t>	şart ifadesi yanlış ise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6853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E22FFBC-52C7-2940-874E-65440702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Şart ifadeleri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3C17C3-CFD8-0C46-86D9-1749A275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if</a:t>
            </a:r>
            <a:r>
              <a:rPr lang="tr-TR" dirty="0"/>
              <a:t> şart:</a:t>
            </a:r>
          </a:p>
          <a:p>
            <a:pPr marL="0" indent="0">
              <a:buNone/>
            </a:pPr>
            <a:r>
              <a:rPr lang="tr-TR" dirty="0"/>
              <a:t>	şart1 doğru ise</a:t>
            </a:r>
          </a:p>
          <a:p>
            <a:pPr marL="0" indent="0">
              <a:buNone/>
            </a:pPr>
            <a:r>
              <a:rPr lang="tr-TR" dirty="0"/>
              <a:t>elif şart1:</a:t>
            </a:r>
          </a:p>
          <a:p>
            <a:pPr marL="0" indent="0">
              <a:buNone/>
            </a:pPr>
            <a:r>
              <a:rPr lang="tr-TR" dirty="0"/>
              <a:t>	şart2 doğru ise</a:t>
            </a:r>
          </a:p>
          <a:p>
            <a:pPr marL="0" indent="0">
              <a:buNone/>
            </a:pPr>
            <a:r>
              <a:rPr lang="tr-TR" dirty="0"/>
              <a:t>elif şart2:</a:t>
            </a:r>
          </a:p>
          <a:p>
            <a:pPr marL="0" indent="0">
              <a:buNone/>
            </a:pPr>
            <a:r>
              <a:rPr lang="tr-TR" dirty="0"/>
              <a:t>	şart3 doğru ise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…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else: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err="1"/>
              <a:t>default</a:t>
            </a:r>
            <a:r>
              <a:rPr lang="tr-TR" dirty="0"/>
              <a:t> kısım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566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23C4583-EEF5-CD49-ABCA-72E3937C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Şart ifadeleri 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218D5D-0D20-4947-8A03-CF0D1FA2D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Alıştırma: Eşkenar üçgen problemini çözmeye çalışın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EAA1957-4619-3244-BAA1-4246E1A4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424428"/>
            <a:ext cx="2667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6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38DB9CC-6C96-DD41-9FF1-C5F84F4F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Kısa </a:t>
            </a:r>
            <a:r>
              <a:rPr lang="tr-TR" dirty="0" err="1"/>
              <a:t>if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8B630D-A032-5541-AE3D-0E59F8657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Python</a:t>
            </a:r>
            <a:r>
              <a:rPr lang="tr-TR" dirty="0"/>
              <a:t> sözdizimi gereği her satıra bir kod/komut gelmelidir. Ancak bazı kısaltma ifadeleri </a:t>
            </a:r>
            <a:r>
              <a:rPr lang="tr-TR" dirty="0" err="1"/>
              <a:t>girintileme</a:t>
            </a:r>
            <a:r>
              <a:rPr lang="tr-TR" dirty="0"/>
              <a:t> gibi kuralları bozmadan kısa kodlar yazmamızı sağlar.</a:t>
            </a:r>
          </a:p>
          <a:p>
            <a:pPr algn="just"/>
            <a:r>
              <a:rPr lang="tr-TR" dirty="0"/>
              <a:t>Aşağıdaki örnek else kısmı olmayan bir </a:t>
            </a:r>
            <a:r>
              <a:rPr lang="tr-TR" dirty="0" err="1"/>
              <a:t>if</a:t>
            </a:r>
            <a:r>
              <a:rPr lang="tr-TR" dirty="0"/>
              <a:t> örneği ve </a:t>
            </a:r>
            <a:r>
              <a:rPr lang="tr-TR" sz="3200" b="1" dirty="0"/>
              <a:t>:</a:t>
            </a:r>
            <a:r>
              <a:rPr lang="tr-TR" dirty="0"/>
              <a:t> kullandık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1242BCB-22B9-B34A-8836-C4F14F9B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4099560"/>
            <a:ext cx="3238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90417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TM03457475[[fn=Çerçeve]]</Template>
  <TotalTime>623</TotalTime>
  <Words>988</Words>
  <Application>Microsoft Macintosh PowerPoint</Application>
  <PresentationFormat>Geniş ekran</PresentationFormat>
  <Paragraphs>248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3" baseType="lpstr">
      <vt:lpstr>Corbel</vt:lpstr>
      <vt:lpstr>Wingdings 2</vt:lpstr>
      <vt:lpstr>Çerçeve</vt:lpstr>
      <vt:lpstr>Python Programlama Dili</vt:lpstr>
      <vt:lpstr>Aritmetik İşleçler</vt:lpstr>
      <vt:lpstr>Aritmetik işleçler örnek</vt:lpstr>
      <vt:lpstr>Karşılaştırma İşleçleri</vt:lpstr>
      <vt:lpstr>Bool işleçler</vt:lpstr>
      <vt:lpstr>Şart ifadeleri</vt:lpstr>
      <vt:lpstr>Şart ifadeleri</vt:lpstr>
      <vt:lpstr>Şart ifadeleri örnek</vt:lpstr>
      <vt:lpstr>Kısa if</vt:lpstr>
      <vt:lpstr>Kısa if</vt:lpstr>
      <vt:lpstr>Veri tipleri</vt:lpstr>
      <vt:lpstr>Listeler</vt:lpstr>
      <vt:lpstr>Listeler devam</vt:lpstr>
      <vt:lpstr>Listeler yardım</vt:lpstr>
      <vt:lpstr>Listeler örnek</vt:lpstr>
      <vt:lpstr>Döngüler</vt:lpstr>
      <vt:lpstr>For döngüsü</vt:lpstr>
      <vt:lpstr>For döngüsü örnek</vt:lpstr>
      <vt:lpstr>Range komutu</vt:lpstr>
      <vt:lpstr>Range örnekler</vt:lpstr>
      <vt:lpstr>break ve contine kullanımı</vt:lpstr>
      <vt:lpstr>break ve contine kullanımı</vt:lpstr>
      <vt:lpstr>For döngüsü örnek:1 – asal sayı</vt:lpstr>
      <vt:lpstr>For - else örnek:2 – asal sayı</vt:lpstr>
      <vt:lpstr>For else döngüsü</vt:lpstr>
      <vt:lpstr>While döngüsü</vt:lpstr>
      <vt:lpstr>While-else döngüsü</vt:lpstr>
      <vt:lpstr>Metotlar</vt:lpstr>
      <vt:lpstr>Metotlar</vt:lpstr>
      <vt:lpstr>Sınıflar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Fonksiyonel Programlama</dc:title>
  <dc:creator>ysantur@gmail.com</dc:creator>
  <cp:lastModifiedBy>Microsoft Office Kullanıcısı</cp:lastModifiedBy>
  <cp:revision>43</cp:revision>
  <dcterms:created xsi:type="dcterms:W3CDTF">2021-02-23T07:34:40Z</dcterms:created>
  <dcterms:modified xsi:type="dcterms:W3CDTF">2021-03-02T18:58:03Z</dcterms:modified>
</cp:coreProperties>
</file>